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7" r:id="rId2"/>
    <p:sldId id="264" r:id="rId3"/>
    <p:sldId id="263" r:id="rId4"/>
    <p:sldId id="271" r:id="rId5"/>
    <p:sldId id="272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87"/>
    <p:restoredTop sz="90000"/>
  </p:normalViewPr>
  <p:slideViewPr>
    <p:cSldViewPr snapToGrid="0" snapToObjects="1">
      <p:cViewPr varScale="1">
        <p:scale>
          <a:sx n="115" d="100"/>
          <a:sy n="115" d="100"/>
        </p:scale>
        <p:origin x="5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D99EB-916F-CC4E-B11B-B666F8EDD2C2}" type="datetimeFigureOut">
              <a:rPr lang="en-US" smtClean="0"/>
              <a:t>3/25/22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E326D-AC9E-2B42-BA34-DCE008CC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dirty="0"/>
              <a:t>What is your dream job?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Where do you want to work?</a:t>
            </a:r>
          </a:p>
          <a:p>
            <a:endParaRPr lang="en-US" sz="1200" dirty="0"/>
          </a:p>
          <a:p>
            <a:r>
              <a:rPr lang="en-US" dirty="0"/>
              <a:t>How many of you know what kind of job you want when you graduate?</a:t>
            </a:r>
          </a:p>
          <a:p>
            <a:r>
              <a:rPr lang="en-US" dirty="0"/>
              <a:t>How many of you know you want to work outside of Wisconsin?</a:t>
            </a:r>
          </a:p>
          <a:p>
            <a:r>
              <a:rPr lang="en-US" dirty="0"/>
              <a:t>How many of you have friends and family here and absolutely want to stay in Wisconsin?</a:t>
            </a:r>
          </a:p>
          <a:p>
            <a:endParaRPr lang="en-US" dirty="0"/>
          </a:p>
          <a:p>
            <a:r>
              <a:rPr lang="en-US" dirty="0"/>
              <a:t>How are you going to make yourself stand out in the crowd of new engineers?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 2015 there were </a:t>
            </a:r>
            <a:r>
              <a:rPr lang="en-US" b="1" dirty="0"/>
              <a:t>106,658</a:t>
            </a:r>
            <a:r>
              <a:rPr lang="en-US" dirty="0"/>
              <a:t> new bachelors degrees in engineering. About a quarter of those were mechanical engineers</a:t>
            </a:r>
          </a:p>
          <a:p>
            <a:pPr marL="0" indent="0">
              <a:buFont typeface="Arial"/>
              <a:buNone/>
            </a:pPr>
            <a:r>
              <a:rPr lang="en-US" dirty="0"/>
              <a:t>.  How are you going to stand out in a crowd?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6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sample of job titles from a 2015 survey of undergraduate physics majors after graduation</a:t>
            </a:r>
          </a:p>
          <a:p>
            <a:pPr marL="0" indent="0">
              <a:buNone/>
            </a:pPr>
            <a:r>
              <a:rPr lang="en-US" sz="1200" dirty="0"/>
              <a:t>A physicist is someone who can use quantitative reasoning and create models to solve a variety of problems.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>
                <a:latin typeface="+mn-lt"/>
              </a:rPr>
              <a:t>(without an engineering degree.  Think what you could do with a physics degree AND an engineering degree!)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There are almost no jobs with the title “Physicist”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Physicists are generalists while engineers are specialists.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Related but different skill-set.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69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CEE-355 also 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7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up in bulletin as Atomic and Nuclear Physics, but this is the correct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4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1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3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CCAE-6FBF-3E41-BA51-419B2EC9975B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5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zimmermant@uwstout.edu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sinkovitsd@uwstout.edu" TargetMode="External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46627" y="1783959"/>
            <a:ext cx="5095967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u="sng" dirty="0"/>
              <a:t>Engineering 3-2 Programs</a:t>
            </a:r>
            <a:br>
              <a:rPr lang="en-US" sz="4000" b="1" u="sng" dirty="0"/>
            </a:br>
            <a:br>
              <a:rPr lang="en-US" sz="4000" dirty="0"/>
            </a:br>
            <a:r>
              <a:rPr lang="en-US" sz="4000" dirty="0"/>
              <a:t>3 years at one school</a:t>
            </a:r>
            <a:br>
              <a:rPr lang="en-US" sz="4000" dirty="0"/>
            </a:br>
            <a:r>
              <a:rPr lang="en-US" sz="4000" dirty="0"/>
              <a:t>2 years at an engineering school</a:t>
            </a:r>
            <a:br>
              <a:rPr lang="en-US" sz="4000" dirty="0"/>
            </a:br>
            <a:r>
              <a:rPr lang="en-US" sz="4000" dirty="0"/>
              <a:t>Dual Degree in Physics and Engineering</a:t>
            </a:r>
            <a:endParaRPr lang="en-US" sz="3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FAEDD-4C70-8C47-A88A-AB9F4445E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84" r="481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098F39-AB28-9A4B-94B7-EAC57C152CB4}"/>
              </a:ext>
            </a:extLst>
          </p:cNvPr>
          <p:cNvSpPr txBox="1">
            <a:spLocks/>
          </p:cNvSpPr>
          <p:nvPr/>
        </p:nvSpPr>
        <p:spPr>
          <a:xfrm>
            <a:off x="6620302" y="4494523"/>
            <a:ext cx="522229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At Stout you can do the same thing in five years without having to change schools</a:t>
            </a:r>
          </a:p>
        </p:txBody>
      </p:sp>
    </p:spTree>
    <p:extLst>
      <p:ext uri="{BB962C8B-B14F-4D97-AF65-F5344CB8AC3E}">
        <p14:creationId xmlns:p14="http://schemas.microsoft.com/office/powerpoint/2010/main" val="1983156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778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latin typeface="+mn-lt"/>
              </a:rPr>
              <a:t>Jobs for Bachelor’s Degrees in Physics (without engineering degree!)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9626"/>
            <a:ext cx="3679209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Mechanical Engineer</a:t>
            </a:r>
          </a:p>
          <a:p>
            <a:r>
              <a:rPr lang="en-US" dirty="0"/>
              <a:t>Electrical Engineer</a:t>
            </a:r>
          </a:p>
          <a:p>
            <a:r>
              <a:rPr lang="en-US" dirty="0"/>
              <a:t>Optical Engineer</a:t>
            </a:r>
          </a:p>
          <a:p>
            <a:r>
              <a:rPr lang="en-US" dirty="0"/>
              <a:t>Laser Engineer</a:t>
            </a:r>
          </a:p>
          <a:p>
            <a:r>
              <a:rPr lang="en-US" dirty="0"/>
              <a:t>Systems Engineer</a:t>
            </a:r>
          </a:p>
          <a:p>
            <a:r>
              <a:rPr lang="en-US" dirty="0"/>
              <a:t>Process Engineer</a:t>
            </a:r>
          </a:p>
          <a:p>
            <a:r>
              <a:rPr lang="en-US" dirty="0"/>
              <a:t>Design Engineer</a:t>
            </a:r>
          </a:p>
          <a:p>
            <a:r>
              <a:rPr lang="en-US" dirty="0"/>
              <a:t>Software Engineer</a:t>
            </a:r>
          </a:p>
          <a:p>
            <a:r>
              <a:rPr lang="en-US" dirty="0"/>
              <a:t>Software Developer</a:t>
            </a:r>
          </a:p>
          <a:p>
            <a:r>
              <a:rPr lang="en-US" dirty="0"/>
              <a:t>Programmer</a:t>
            </a:r>
          </a:p>
          <a:p>
            <a:r>
              <a:rPr lang="en-US" dirty="0"/>
              <a:t>Analyst</a:t>
            </a:r>
          </a:p>
          <a:p>
            <a:r>
              <a:rPr lang="en-US" dirty="0"/>
              <a:t>And many more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84750" y="1469626"/>
            <a:ext cx="370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88A1A-6DF2-5740-A10D-D4C84AA8C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571" b="-7020"/>
          <a:stretch/>
        </p:blipFill>
        <p:spPr>
          <a:xfrm>
            <a:off x="4054567" y="1395880"/>
            <a:ext cx="7486269" cy="2798618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7D08C-3AA9-AE4E-BB86-8031CE3FD69E}"/>
              </a:ext>
            </a:extLst>
          </p:cNvPr>
          <p:cNvSpPr txBox="1"/>
          <p:nvPr/>
        </p:nvSpPr>
        <p:spPr>
          <a:xfrm>
            <a:off x="2549237" y="5894710"/>
            <a:ext cx="943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Imagine what someone with a double-degree could accomplish!</a:t>
            </a:r>
          </a:p>
        </p:txBody>
      </p:sp>
    </p:spTree>
    <p:extLst>
      <p:ext uri="{BB962C8B-B14F-4D97-AF65-F5344CB8AC3E}">
        <p14:creationId xmlns:p14="http://schemas.microsoft.com/office/powerpoint/2010/main" val="196916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_dispersion_conceptual_waves.gif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42" y="1852913"/>
            <a:ext cx="5708073" cy="4281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684" y="910343"/>
            <a:ext cx="5562599" cy="12867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Physics at UW-Stout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42" y="5632207"/>
            <a:ext cx="5900015" cy="6309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Lasers, Optics, Plasmas, Computational Modeling, and Quantum Computers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61" y="4904405"/>
            <a:ext cx="286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Prof. Zimmerman for more information:</a:t>
            </a:r>
          </a:p>
          <a:p>
            <a:r>
              <a:rPr lang="en-US" dirty="0">
                <a:hlinkClick r:id="rId3"/>
              </a:rPr>
              <a:t>zimmermant@uwstout.edu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0DFA3-1FB8-9C44-96E6-A62DB57D7383}"/>
              </a:ext>
            </a:extLst>
          </p:cNvPr>
          <p:cNvSpPr txBox="1"/>
          <p:nvPr/>
        </p:nvSpPr>
        <p:spPr>
          <a:xfrm>
            <a:off x="75061" y="1594473"/>
            <a:ext cx="37730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Courses:</a:t>
            </a:r>
          </a:p>
          <a:p>
            <a:r>
              <a:rPr lang="en-US" dirty="0"/>
              <a:t>Intro to Physics Research</a:t>
            </a:r>
          </a:p>
          <a:p>
            <a:r>
              <a:rPr lang="en-US" dirty="0"/>
              <a:t>Intro to Quantum Mechanics</a:t>
            </a:r>
          </a:p>
          <a:p>
            <a:r>
              <a:rPr lang="en-US" dirty="0"/>
              <a:t>Computational Classical Physics</a:t>
            </a:r>
          </a:p>
          <a:p>
            <a:r>
              <a:rPr lang="en-US" dirty="0"/>
              <a:t>Solid State Physics</a:t>
            </a:r>
          </a:p>
          <a:p>
            <a:r>
              <a:rPr lang="en-US" dirty="0"/>
              <a:t>Applied Optics and Photonics</a:t>
            </a:r>
          </a:p>
          <a:p>
            <a:r>
              <a:rPr lang="en-US" dirty="0"/>
              <a:t>Advanced Physics Lab</a:t>
            </a:r>
          </a:p>
          <a:p>
            <a:r>
              <a:rPr lang="en-US" dirty="0"/>
              <a:t>Quantum Mechanics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045B6-DB74-7446-9247-7EC86C05CBFE}"/>
              </a:ext>
            </a:extLst>
          </p:cNvPr>
          <p:cNvSpPr txBox="1"/>
          <p:nvPr/>
        </p:nvSpPr>
        <p:spPr>
          <a:xfrm>
            <a:off x="734288" y="355005"/>
            <a:ext cx="3510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ASAP-ME: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1EA9F-A29C-1241-A80B-31866E511EFB}"/>
              </a:ext>
            </a:extLst>
          </p:cNvPr>
          <p:cNvSpPr txBox="1"/>
          <p:nvPr/>
        </p:nvSpPr>
        <p:spPr>
          <a:xfrm>
            <a:off x="4063135" y="494844"/>
            <a:ext cx="5708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Applied Science: Applied Physics and Mechanical Engineering Double Major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8534F3-59FE-8E48-B44B-F7A8B049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257" y="37197"/>
            <a:ext cx="1905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toddzimmerman/Downloads/optics-header.jpg">
            <a:extLst>
              <a:ext uri="{FF2B5EF4-FFF2-40B4-BE49-F238E27FC236}">
                <a16:creationId xmlns:a16="http://schemas.microsoft.com/office/drawing/2014/main" id="{FAFE9C9C-660A-9947-AFED-A2155388790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3" r="-2" b="12272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FF545-859C-0649-91D7-240F4C5E27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4" r="-2" b="2180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75C98-C24F-C74E-9399-A248C1E9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Physics Minor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C5317-1243-424C-A9B1-6B4DD4D281FA}"/>
              </a:ext>
            </a:extLst>
          </p:cNvPr>
          <p:cNvSpPr txBox="1">
            <a:spLocks/>
          </p:cNvSpPr>
          <p:nvPr/>
        </p:nvSpPr>
        <p:spPr>
          <a:xfrm>
            <a:off x="0" y="2103120"/>
            <a:ext cx="6262256" cy="4912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Statics</a:t>
            </a:r>
            <a:r>
              <a:rPr lang="en-US" sz="2400" dirty="0"/>
              <a:t> and </a:t>
            </a:r>
            <a:r>
              <a:rPr lang="en-US" sz="2400" b="1" dirty="0"/>
              <a:t>Dynamics</a:t>
            </a:r>
            <a:r>
              <a:rPr lang="en-US" sz="2400" dirty="0"/>
              <a:t> </a:t>
            </a:r>
            <a:r>
              <a:rPr lang="en-US" sz="2400" u="sng" dirty="0"/>
              <a:t>or</a:t>
            </a:r>
            <a:r>
              <a:rPr lang="en-US" sz="2400" dirty="0"/>
              <a:t> University Physics 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University Physics II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11 credits from the following: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PHYS-139 Intro to Research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CEE-355</a:t>
            </a:r>
            <a:r>
              <a:rPr lang="en-US" dirty="0"/>
              <a:t> Applied E&amp;M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Any PHYS-3XX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Thermodynamics (PHYS-222 </a:t>
            </a:r>
            <a:r>
              <a:rPr lang="en-US" u="sng" dirty="0"/>
              <a:t>or</a:t>
            </a:r>
            <a:r>
              <a:rPr lang="en-US" dirty="0"/>
              <a:t> </a:t>
            </a:r>
            <a:r>
              <a:rPr lang="en-US" b="1" dirty="0"/>
              <a:t>ENGR-275</a:t>
            </a:r>
            <a:r>
              <a:rPr lang="en-US" dirty="0"/>
              <a:t> </a:t>
            </a:r>
            <a:r>
              <a:rPr lang="en-US" u="sng" dirty="0"/>
              <a:t>or</a:t>
            </a:r>
            <a:r>
              <a:rPr lang="en-US" dirty="0"/>
              <a:t> ME-390)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sz="1900" dirty="0"/>
              <a:t>Classes in bold are ones you take for your major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Contact Prof. </a:t>
            </a:r>
            <a:r>
              <a:rPr lang="en-US" dirty="0" err="1"/>
              <a:t>Sinkovits</a:t>
            </a:r>
            <a:r>
              <a:rPr lang="en-US" dirty="0"/>
              <a:t> for information: </a:t>
            </a:r>
            <a:r>
              <a:rPr lang="en-US" dirty="0">
                <a:hlinkClick r:id="rId5"/>
              </a:rPr>
              <a:t>sinkovitsd@uwstout.edu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0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rst quantum computer to pack 100 qubits enters crowded race">
            <a:extLst>
              <a:ext uri="{FF2B5EF4-FFF2-40B4-BE49-F238E27FC236}">
                <a16:creationId xmlns:a16="http://schemas.microsoft.com/office/drawing/2014/main" id="{223A9119-306F-A243-B495-1421D1C51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5" r="7983" b="-1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9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1D012-81F1-5144-A9D9-F0BD162BE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Quantum Computing</a:t>
            </a:r>
            <a:br>
              <a:rPr lang="en-US" dirty="0"/>
            </a:br>
            <a:r>
              <a:rPr lang="en-US" dirty="0"/>
              <a:t>PHYS-329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27874-5001-5743-B589-C2EEAF6D7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98" y="2022601"/>
            <a:ext cx="4732847" cy="437819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What is a quantum computer?</a:t>
            </a:r>
          </a:p>
          <a:p>
            <a:r>
              <a:rPr lang="en-US" sz="2400" dirty="0"/>
              <a:t>What can it do better than a classical computer?</a:t>
            </a:r>
          </a:p>
          <a:p>
            <a:r>
              <a:rPr lang="en-US" sz="2400" dirty="0"/>
              <a:t>Learn how they work and how to program them</a:t>
            </a:r>
          </a:p>
          <a:p>
            <a:r>
              <a:rPr lang="en-US" sz="2400" dirty="0"/>
              <a:t>Run simple algorithms on a real quantum computer!</a:t>
            </a:r>
          </a:p>
          <a:p>
            <a:endParaRPr lang="en-US" sz="1900" dirty="0"/>
          </a:p>
          <a:p>
            <a:endParaRPr lang="en-US" sz="1900" dirty="0"/>
          </a:p>
          <a:p>
            <a:r>
              <a:rPr lang="en-US" sz="1900" dirty="0" err="1"/>
              <a:t>Preq</a:t>
            </a:r>
            <a:r>
              <a:rPr lang="en-US" sz="1900" dirty="0"/>
              <a:t>: Linear algebra (MATH-250 or MATH-275)</a:t>
            </a:r>
          </a:p>
          <a:p>
            <a:r>
              <a:rPr lang="en-US" sz="1900" dirty="0"/>
              <a:t>May 31 – July 25 Online</a:t>
            </a:r>
          </a:p>
        </p:txBody>
      </p:sp>
    </p:spTree>
    <p:extLst>
      <p:ext uri="{BB962C8B-B14F-4D97-AF65-F5344CB8AC3E}">
        <p14:creationId xmlns:p14="http://schemas.microsoft.com/office/powerpoint/2010/main" val="2658869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B319-2BE9-7044-BBBB-5A12A066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296" y="648143"/>
            <a:ext cx="4668257" cy="1325563"/>
          </a:xfrm>
        </p:spPr>
        <p:txBody>
          <a:bodyPr>
            <a:normAutofit/>
          </a:bodyPr>
          <a:lstStyle/>
          <a:p>
            <a:r>
              <a:rPr lang="en-US" dirty="0"/>
              <a:t>Upcoming Courses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40A8F5-26D6-EF4B-AD0C-0C0D41001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2" t="9483" r="52114" b="2862"/>
          <a:stretch/>
        </p:blipFill>
        <p:spPr>
          <a:xfrm>
            <a:off x="344828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5" name="Picture 4" descr="/Users/toddzimmerman/Downloads/ShopforFiberOptics.jpg">
            <a:extLst>
              <a:ext uri="{FF2B5EF4-FFF2-40B4-BE49-F238E27FC236}">
                <a16:creationId xmlns:a16="http://schemas.microsoft.com/office/drawing/2014/main" id="{F0D6E731-77DE-3B48-82F6-FAC40679FE3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0" r="13349" b="-1"/>
          <a:stretch/>
        </p:blipFill>
        <p:spPr bwMode="auto"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38B4E5-F964-AE48-8C9B-AC1208F426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95" r="-1" b="-1"/>
          <a:stretch/>
        </p:blipFill>
        <p:spPr>
          <a:xfrm>
            <a:off x="4828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CB38-6DDC-734F-8951-4737F3DE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409" y="1745673"/>
            <a:ext cx="5632763" cy="4752109"/>
          </a:xfrm>
        </p:spPr>
        <p:txBody>
          <a:bodyPr anchor="t">
            <a:normAutofit/>
          </a:bodyPr>
          <a:lstStyle/>
          <a:p>
            <a:endParaRPr lang="en-US" sz="1800" dirty="0"/>
          </a:p>
          <a:p>
            <a:pPr marL="0" indent="0" algn="ctr">
              <a:buNone/>
            </a:pPr>
            <a:r>
              <a:rPr lang="en-US" sz="2400" b="1" dirty="0"/>
              <a:t>Summer 2022</a:t>
            </a:r>
          </a:p>
          <a:p>
            <a:r>
              <a:rPr lang="en-US" sz="2400" dirty="0"/>
              <a:t>Intro to Quantum Computing (PHYS-329)</a:t>
            </a:r>
          </a:p>
          <a:p>
            <a:pPr marL="0" indent="0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2400" b="1" dirty="0"/>
              <a:t>Fall 2022</a:t>
            </a:r>
          </a:p>
          <a:p>
            <a:r>
              <a:rPr lang="en-US" sz="1800" dirty="0"/>
              <a:t>Intro to Quantum Mechanics (PHYS-313)</a:t>
            </a:r>
          </a:p>
          <a:p>
            <a:r>
              <a:rPr lang="en-US" sz="1800" dirty="0"/>
              <a:t>Computational Classical Physics (PHYS-383)</a:t>
            </a:r>
          </a:p>
          <a:p>
            <a:endParaRPr lang="en-US" sz="1800" dirty="0"/>
          </a:p>
          <a:p>
            <a:pPr marL="0" indent="0" algn="ctr">
              <a:buNone/>
            </a:pPr>
            <a:r>
              <a:rPr lang="en-US" sz="1800" b="1" dirty="0"/>
              <a:t>Spring 2023</a:t>
            </a:r>
          </a:p>
          <a:p>
            <a:r>
              <a:rPr lang="en-US" sz="1800" dirty="0"/>
              <a:t>Solid State Physics (PHYS-327)</a:t>
            </a:r>
          </a:p>
          <a:p>
            <a:r>
              <a:rPr lang="en-US" sz="1800" dirty="0"/>
              <a:t>Quantum Mechanics (PHYS-413)</a:t>
            </a:r>
          </a:p>
        </p:txBody>
      </p:sp>
    </p:spTree>
    <p:extLst>
      <p:ext uri="{BB962C8B-B14F-4D97-AF65-F5344CB8AC3E}">
        <p14:creationId xmlns:p14="http://schemas.microsoft.com/office/powerpoint/2010/main" val="384057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3527</TotalTime>
  <Words>511</Words>
  <Application>Microsoft Macintosh PowerPoint</Application>
  <PresentationFormat>Widescreen</PresentationFormat>
  <Paragraphs>91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Engineering 3-2 Programs  3 years at one school 2 years at an engineering school Dual Degree in Physics and Engineering</vt:lpstr>
      <vt:lpstr>Jobs for Bachelor’s Degrees in Physics (without engineering degree!) </vt:lpstr>
      <vt:lpstr>Physics at UW-Stout</vt:lpstr>
      <vt:lpstr>Physics Minor</vt:lpstr>
      <vt:lpstr>Introduction to Quantum Computing PHYS-329</vt:lpstr>
      <vt:lpstr>Upcoming Courses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your dream job?  Where do you want to work?</dc:title>
  <dc:creator>Zimmerman, Todd</dc:creator>
  <cp:lastModifiedBy>Zimmerman, Todd</cp:lastModifiedBy>
  <cp:revision>7</cp:revision>
  <dcterms:created xsi:type="dcterms:W3CDTF">2020-10-08T15:25:34Z</dcterms:created>
  <dcterms:modified xsi:type="dcterms:W3CDTF">2022-03-25T18:00:44Z</dcterms:modified>
</cp:coreProperties>
</file>